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4" r:id="rId1"/>
  </p:sldMasterIdLst>
  <p:notesMasterIdLst>
    <p:notesMasterId r:id="rId28"/>
  </p:notesMasterIdLst>
  <p:sldIdLst>
    <p:sldId id="256" r:id="rId2"/>
    <p:sldId id="286" r:id="rId3"/>
    <p:sldId id="287" r:id="rId4"/>
    <p:sldId id="267" r:id="rId5"/>
    <p:sldId id="272" r:id="rId6"/>
    <p:sldId id="288" r:id="rId7"/>
    <p:sldId id="268" r:id="rId8"/>
    <p:sldId id="271" r:id="rId9"/>
    <p:sldId id="270" r:id="rId10"/>
    <p:sldId id="294" r:id="rId11"/>
    <p:sldId id="295" r:id="rId12"/>
    <p:sldId id="293" r:id="rId13"/>
    <p:sldId id="269" r:id="rId14"/>
    <p:sldId id="276" r:id="rId15"/>
    <p:sldId id="292" r:id="rId16"/>
    <p:sldId id="277" r:id="rId17"/>
    <p:sldId id="296" r:id="rId18"/>
    <p:sldId id="279" r:id="rId19"/>
    <p:sldId id="280" r:id="rId20"/>
    <p:sldId id="297" r:id="rId21"/>
    <p:sldId id="298" r:id="rId22"/>
    <p:sldId id="274" r:id="rId23"/>
    <p:sldId id="289" r:id="rId24"/>
    <p:sldId id="290" r:id="rId25"/>
    <p:sldId id="266" r:id="rId26"/>
    <p:sldId id="29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hn Christopher Quinn" initials="JCQ" lastIdx="10" clrIdx="0">
    <p:extLst>
      <p:ext uri="{19B8F6BF-5375-455C-9EA6-DF929625EA0E}">
        <p15:presenceInfo xmlns:p15="http://schemas.microsoft.com/office/powerpoint/2012/main" userId="S::quinnjc@uwm.edu::ef551291-09f4-439c-ba4b-ecad1df4f22a" providerId="AD"/>
      </p:ext>
    </p:extLst>
  </p:cmAuthor>
  <p:cmAuthor id="2" name="Mahsa Dabagh" initials="MD" lastIdx="12" clrIdx="1">
    <p:extLst>
      <p:ext uri="{19B8F6BF-5375-455C-9EA6-DF929625EA0E}">
        <p15:presenceInfo xmlns:p15="http://schemas.microsoft.com/office/powerpoint/2012/main" userId="S::md270@duke.edu::375211f3-6d3e-4901-951a-97997e868c8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84825" autoAdjust="0"/>
  </p:normalViewPr>
  <p:slideViewPr>
    <p:cSldViewPr snapToGrid="0">
      <p:cViewPr varScale="1">
        <p:scale>
          <a:sx n="81" d="100"/>
          <a:sy n="81" d="100"/>
        </p:scale>
        <p:origin x="114" y="1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04-16T21:11:03.222" idx="1">
    <p:pos x="106" y="106"/>
    <p:text>Why Simulate Blood Cells?</p:text>
    <p:extLst>
      <p:ext uri="{C676402C-5697-4E1C-873F-D02D1690AC5C}">
        <p15:threadingInfo xmlns:p15="http://schemas.microsoft.com/office/powerpoint/2012/main" timeZoneBias="300"/>
      </p:ext>
    </p:extLst>
  </p:cm>
  <p:cm authorId="1" dt="2020-04-17T00:47:03.123" idx="7">
    <p:pos x="106" y="202"/>
    <p:text>they constitute ~50% of volume with most of rest being water; thus largest contributor to mecahincal and other properties</p:text>
    <p:extLst>
      <p:ext uri="{C676402C-5697-4E1C-873F-D02D1690AC5C}">
        <p15:threadingInfo xmlns:p15="http://schemas.microsoft.com/office/powerpoint/2012/main" timeZoneBias="300">
          <p15:parentCm authorId="2" idx="1"/>
        </p15:threadingInfo>
      </p:ext>
    </p:extLst>
  </p:cm>
  <p:cm authorId="1" dt="2020-04-17T00:47:13.994" idx="8">
    <p:pos x="106" y="298"/>
    <p:text>I added this to my speaking notes</p:text>
    <p:extLst>
      <p:ext uri="{C676402C-5697-4E1C-873F-D02D1690AC5C}">
        <p15:threadingInfo xmlns:p15="http://schemas.microsoft.com/office/powerpoint/2012/main" timeZoneBias="300">
          <p15:parentCm authorId="2" idx="1"/>
        </p15:threadingInfo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04-17T00:09:11.755" idx="3">
    <p:pos x="771" y="1249"/>
    <p:text>Metastasis starts with seeration of cancer cells from the primary tumor</p:text>
    <p:extLst>
      <p:ext uri="{C676402C-5697-4E1C-873F-D02D1690AC5C}">
        <p15:threadingInfo xmlns:p15="http://schemas.microsoft.com/office/powerpoint/2012/main" timeZoneBias="300"/>
      </p:ext>
    </p:extLst>
  </p:cm>
  <p:cm authorId="1" dt="2020-04-17T00:49:22.386" idx="9">
    <p:pos x="771" y="1345"/>
    <p:text>Added another point regaurding this</p:text>
    <p:extLst>
      <p:ext uri="{C676402C-5697-4E1C-873F-D02D1690AC5C}">
        <p15:threadingInfo xmlns:p15="http://schemas.microsoft.com/office/powerpoint/2012/main" timeZoneBias="300">
          <p15:parentCm authorId="2" idx="3"/>
        </p15:threadingInfo>
      </p:ext>
    </p:extLst>
  </p:cm>
  <p:cm authorId="1" dt="2020-04-17T00:53:13.052" idx="10">
    <p:pos x="1571" y="3624"/>
    <p:text>also added detection to this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5F2727-583E-41A9-B439-19639139486A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8FF96B-60DE-464A-A37F-5705E1C98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68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etbrains.com/pycharm/whatsnew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vogadro.cc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lammps.sandia.gov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hysicsworld.com/a/shape-shifting-red-blood-cells-respond-to-shear-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Diagram_showing_cancer_cells_spreading_into_the_blood_stream_CRUK_448.svg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prolongedfieldcare.org/2017/04/30/podcast-episode-19-sepsis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ft.vanderbilt.edu/2012/11/from-a-students-view-group-work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en.wikipedia.org/wiki/Titan_(supercomputer)#/media/File:Cray_Technician_upgrading_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Intracardial-injection-rat.JPG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FF96B-60DE-464A-A37F-5705E1C98B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9974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Speaking Notes</a:t>
            </a:r>
          </a:p>
          <a:p>
            <a:endParaRPr lang="en-US" dirty="0"/>
          </a:p>
          <a:p>
            <a:br>
              <a:rPr lang="en-US" dirty="0"/>
            </a:br>
            <a:r>
              <a:rPr lang="en-US" dirty="0"/>
              <a:t>References</a:t>
            </a:r>
          </a:p>
          <a:p>
            <a:endParaRPr lang="en-US" dirty="0"/>
          </a:p>
          <a:p>
            <a:r>
              <a:rPr lang="en-US" dirty="0"/>
              <a:t>Python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 Software Foundation. (2020). Welcome to Python.org. Retrieved April 16, 2020, from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https://www.python.org/about/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PyCharm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JetBrains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s.r.o.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(2020). PyCharm. Retrieved April 17, 2020, from </a:t>
            </a:r>
          </a:p>
          <a:p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https://www.jetbrains.com/pycharm/whatsnew/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FF96B-60DE-464A-A37F-5705E1C98B3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5058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Speaking Notes </a:t>
            </a:r>
          </a:p>
          <a:p>
            <a:endParaRPr lang="en-US" dirty="0"/>
          </a:p>
          <a:p>
            <a:r>
              <a:rPr lang="en-US" dirty="0"/>
              <a:t>References</a:t>
            </a:r>
          </a:p>
          <a:p>
            <a:endParaRPr lang="en-US" dirty="0"/>
          </a:p>
          <a:p>
            <a:r>
              <a:rPr lang="en-US" dirty="0"/>
              <a:t>Video was produced by me, available in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effectLst/>
              </a:rPr>
              <a:t>Stukowski</a:t>
            </a:r>
            <a:r>
              <a:rPr lang="en-US" dirty="0">
                <a:effectLst/>
              </a:rPr>
              <a:t>, A. (2020). Ovito. Retrieved April 17, 2020, from https://www.ovito.org/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FF96B-60DE-464A-A37F-5705E1C98B3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9216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References</a:t>
            </a:r>
          </a:p>
          <a:p>
            <a:endParaRPr lang="en-US" dirty="0"/>
          </a:p>
          <a:p>
            <a:r>
              <a:rPr lang="en-US" dirty="0"/>
              <a:t>Avogadro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Avogadro Chemistry. (2018). Free cross-platform molecular editor. Retrieved April 16, 2020, from </a:t>
            </a:r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https://avogadro.cc/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CHARMM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effectLst/>
              </a:rPr>
              <a:t>Karplus, M. (2020). CHARMM (Chemistry at </a:t>
            </a:r>
            <a:r>
              <a:rPr lang="en-US" dirty="0" err="1">
                <a:effectLst/>
              </a:rPr>
              <a:t>HARvard</a:t>
            </a:r>
            <a:r>
              <a:rPr lang="en-US" dirty="0">
                <a:effectLst/>
              </a:rPr>
              <a:t> Macromolecular Mechanics). Retrieved April 16, 2020, from https://www.charmm.org/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effectLst/>
              </a:rPr>
              <a:t>Materials Studio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effectLst/>
              </a:rPr>
              <a:t>BIOVIA. (2020). Materials Studio Overview. Retrieved April 16, 2020, from https://www.3dsbiovia.com/products/collaborative-science/biovia-materials-studio/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effectLst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FF96B-60DE-464A-A37F-5705E1C98B3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6904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Speaking Notes</a:t>
            </a:r>
          </a:p>
          <a:p>
            <a:endParaRPr lang="en-US" dirty="0"/>
          </a:p>
          <a:p>
            <a:r>
              <a:rPr lang="en-US" dirty="0"/>
              <a:t>- Chose </a:t>
            </a:r>
            <a:r>
              <a:rPr lang="en-US" dirty="0" err="1"/>
              <a:t>Lammps</a:t>
            </a:r>
            <a:r>
              <a:rPr lang="en-US" dirty="0"/>
              <a:t> because Very open source and professor suggested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References </a:t>
            </a:r>
          </a:p>
          <a:p>
            <a:endParaRPr lang="en-US" dirty="0"/>
          </a:p>
          <a:p>
            <a:r>
              <a:rPr lang="en-US" dirty="0"/>
              <a:t>LAMMPS </a:t>
            </a:r>
          </a:p>
          <a:p>
            <a:r>
              <a:rPr lang="en-US" dirty="0">
                <a:hlinkClick r:id="rId3"/>
              </a:rPr>
              <a:t>https://lammps.sandia.gov/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Simulation image was produced by me, available in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FF96B-60DE-464A-A37F-5705E1C98B3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1257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References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FF96B-60DE-464A-A37F-5705E1C98B3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6134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Speaking Notes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Refrences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FF96B-60DE-464A-A37F-5705E1C98B3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2764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Speaking Notes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Refrences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FF96B-60DE-464A-A37F-5705E1C98B3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2501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FF96B-60DE-464A-A37F-5705E1C98B3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718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FF96B-60DE-464A-A37F-5705E1C98B3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424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Speaking Notes</a:t>
            </a:r>
          </a:p>
          <a:p>
            <a:endParaRPr lang="en-US" dirty="0"/>
          </a:p>
          <a:p>
            <a:r>
              <a:rPr lang="en-US" dirty="0" err="1"/>
              <a:t>Refrences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FF96B-60DE-464A-A37F-5705E1C98B3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794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Speaking Notes</a:t>
            </a:r>
          </a:p>
          <a:p>
            <a:endParaRPr lang="en-US" dirty="0"/>
          </a:p>
          <a:p>
            <a:r>
              <a:rPr lang="en-US" dirty="0"/>
              <a:t>References</a:t>
            </a:r>
          </a:p>
          <a:p>
            <a:endParaRPr lang="en-US" dirty="0"/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Facts About Blood and Blood Cells. (2019, August 15). Retrieved April 16, 2020, from https://www.mskcc.org/cancer-care/patient-education/facts-about-blood-and-blood-cells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 MY OWN RBC PIC TOO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Background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Hestericová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, M. R. (2018). Artist's impression of red blood cells flowing through a blood vessel.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Retrieved from </a:t>
            </a:r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https://physicsworld.com/a/shape-shifting-red-blood-cells-respond-to-shear-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forces/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FF96B-60DE-464A-A37F-5705E1C98B3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031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Speaking Notes</a:t>
            </a:r>
          </a:p>
          <a:p>
            <a:endParaRPr lang="en-US" dirty="0"/>
          </a:p>
          <a:p>
            <a:r>
              <a:rPr lang="en-US" dirty="0"/>
              <a:t>Simulate because we don’t want to have to test these conditions on people so if can limit by simulation good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RBC’s constitute ~50% of volume with most of rest being water; thus largest contributor to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mecahincal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other properties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References</a:t>
            </a:r>
          </a:p>
          <a:p>
            <a:endParaRPr lang="en-US" dirty="0"/>
          </a:p>
          <a:p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Cancer Research UK uploader. (206AD). Retrieved from </a:t>
            </a:r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https://commons.wikimedia.org/wiki/File:Diagram_showing_cancer_cells_spreading_into_the_blood_stream_CRUK_448.svg</a:t>
            </a:r>
            <a:endParaRPr lang="en-US" sz="1200" u="sng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u="sng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Blood Sepsis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(2017). Retrieved from </a:t>
            </a:r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https://prolongedfieldcare.org/2017/04/30/podcast-episode-19-sepsis/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Blaus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B. (2017). Retrieved from https://commons.wikimedia.org/wiki/File:Vascular_Disease.png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FF96B-60DE-464A-A37F-5705E1C98B3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80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Speaking Notes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References 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National Cancer Institute. (2013). Retrieved from https://commons.wikimedia.org/wiki/File:Breast_cancer_metastasis_to_liver.jpg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Information and Resources about for Cancer: Breast, Colon, Lung, Prostate, Skin. (n.d.). Retrieved April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15, 2020, from https://www.cancer.org/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FF96B-60DE-464A-A37F-5705E1C98B3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1005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Speaking Notes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References</a:t>
            </a:r>
          </a:p>
          <a:p>
            <a:endParaRPr lang="en-US" dirty="0"/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Diez-Silva, M., Dao, M., Han, J., Lim, C. T., &amp; Suresh, S. (2010). Shape and Biomechanical Characteristics of Human Red Blood Cells in Health and Disease.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MRS bulletin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35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(5), 382–388. https://doi.org/10.1557/mrs2010.571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FF96B-60DE-464A-A37F-5705E1C98B3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026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Speaking Notes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References: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Mcdaniel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R. (2012). 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Students Working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Retrieved from </a:t>
            </a:r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https://cft.vanderbilt.edu/2012/11/from-a-students-view-group-work/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Richards, J. (2012). Retrieved from </a:t>
            </a:r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https://en.wikipedia.org/wiki/Titan_(supercomputer)#/media/File:Cray_Technician_upgrading_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Titan.jpg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FF96B-60DE-464A-A37F-5705E1C98B3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1998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Speaking Notes</a:t>
            </a:r>
          </a:p>
          <a:p>
            <a:br>
              <a:rPr lang="en-US" dirty="0"/>
            </a:br>
            <a:br>
              <a:rPr lang="en-US" dirty="0"/>
            </a:br>
            <a:r>
              <a:rPr lang="en-US" dirty="0"/>
              <a:t>References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Gille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U. (2012). Retrieved from </a:t>
            </a:r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https://commons.wikimedia.org/wiki/File:Intracardial-injection-rat.JPG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FF96B-60DE-464A-A37F-5705E1C98B3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3355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Speaking Notes</a:t>
            </a:r>
          </a:p>
          <a:p>
            <a:endParaRPr lang="en-US" dirty="0"/>
          </a:p>
          <a:p>
            <a:r>
              <a:rPr lang="en-US" dirty="0"/>
              <a:t>-Now for background on other software used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References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Canonical Ubuntu 18.04 LTS (2020, February 12). Retrieved from https://ubuntu.com/</a:t>
            </a:r>
            <a:endParaRPr lang="en-US" dirty="0"/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https://commons.wikimedia.org/wiki/File:Ubuntu_logo_orange.png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/>
              <a:t>ubuntu terminal image was produced by me, available in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FF96B-60DE-464A-A37F-5705E1C98B3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911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4560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458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9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581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408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79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942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954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727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4/17/2020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886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613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878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697" r:id="rId6"/>
    <p:sldLayoutId id="2147483693" r:id="rId7"/>
    <p:sldLayoutId id="2147483694" r:id="rId8"/>
    <p:sldLayoutId id="2147483695" r:id="rId9"/>
    <p:sldLayoutId id="2147483696" r:id="rId10"/>
    <p:sldLayoutId id="21474836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about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hyperlink" Target="https://www.jetbrains.com/pycharm/whatsnew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hyperlink" Target="https://www.ovito.org/" TargetMode="Externa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vogadro.cc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harmm.org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lammps.sandia.gov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slide" Target="slide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qstudy2019/lammpsfile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openxmlformats.org/officeDocument/2006/relationships/image" Target="../media/image3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iki/File:Diagram_showing_cancer_cells_spreading_into_the_blood_stream_CRUK_448.svg" TargetMode="External"/><Relationship Id="rId5" Type="http://schemas.openxmlformats.org/officeDocument/2006/relationships/image" Target="../media/image4.png"/><Relationship Id="rId4" Type="http://schemas.openxmlformats.org/officeDocument/2006/relationships/hyperlink" Target="https://prolongedfieldcare.org/2017/04/30/podcast-episode-19-sepsi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ft.vanderbilt.edu/2012/11/from-a-students-view-group-work/" TargetMode="External"/><Relationship Id="rId5" Type="http://schemas.openxmlformats.org/officeDocument/2006/relationships/image" Target="../media/image8.jpg"/><Relationship Id="rId4" Type="http://schemas.openxmlformats.org/officeDocument/2006/relationships/hyperlink" Target="https://en.wikipedia.org/wiki/Titan_%28supercomputer%29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DEF6FA-D163-4ECE-AF4F-53F093A9FD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" r="30625" b="2396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53D6F1-69AB-40A1-B29E-D1B51D1C6E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167" y="1188929"/>
            <a:ext cx="6091631" cy="3204134"/>
          </a:xfrm>
        </p:spPr>
        <p:txBody>
          <a:bodyPr anchor="b">
            <a:normAutofit fontScale="9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Modeling of Circulating Cancer Cells 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538324-8222-4E04-951D-CDC68990BA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265470" cy="1208141"/>
          </a:xfrm>
        </p:spPr>
        <p:txBody>
          <a:bodyPr>
            <a:normAutofit/>
          </a:bodyPr>
          <a:lstStyle/>
          <a:p>
            <a:r>
              <a:rPr lang="en-US" sz="2000" dirty="0"/>
              <a:t>By : John Quinn  </a:t>
            </a:r>
          </a:p>
          <a:p>
            <a:r>
              <a:rPr lang="en-US" sz="2000" dirty="0"/>
              <a:t>Advising Professor: </a:t>
            </a:r>
            <a:r>
              <a:rPr lang="en-US" sz="2000" dirty="0" err="1"/>
              <a:t>Mahsa</a:t>
            </a:r>
            <a:r>
              <a:rPr lang="en-US" sz="2000" dirty="0"/>
              <a:t> </a:t>
            </a:r>
            <a:r>
              <a:rPr lang="en-US" sz="2000" dirty="0" err="1"/>
              <a:t>Dabagh</a:t>
            </a:r>
            <a:endParaRPr lang="en-US" sz="20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37650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30DDA-C290-4CCF-9012-202837A3A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– Python / PyCharm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A8443-15C7-43AE-988A-10CE13B8A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167" y="2049398"/>
            <a:ext cx="11143107" cy="3798951"/>
          </a:xfrm>
        </p:spPr>
        <p:txBody>
          <a:bodyPr/>
          <a:lstStyle/>
          <a:p>
            <a:r>
              <a:rPr lang="en-US" dirty="0"/>
              <a:t> Python is a widely used Open Source Programming Language</a:t>
            </a:r>
          </a:p>
          <a:p>
            <a:pPr lvl="1"/>
            <a:r>
              <a:rPr lang="en-US" dirty="0"/>
              <a:t>It is object oriented but can be added to with many tools</a:t>
            </a:r>
          </a:p>
          <a:p>
            <a:pPr lvl="1"/>
            <a:r>
              <a:rPr lang="en-US" dirty="0"/>
              <a:t>Easy to learn </a:t>
            </a:r>
          </a:p>
          <a:p>
            <a:pPr lvl="2"/>
            <a:r>
              <a:rPr lang="en-US" dirty="0"/>
              <a:t>Link - </a:t>
            </a:r>
            <a:r>
              <a:rPr lang="en-US" dirty="0">
                <a:hlinkClick r:id="rId3"/>
              </a:rPr>
              <a:t>https://www.python.org/about/</a:t>
            </a:r>
            <a:r>
              <a:rPr lang="en-US" dirty="0"/>
              <a:t> </a:t>
            </a:r>
          </a:p>
          <a:p>
            <a:r>
              <a:rPr lang="en-US" dirty="0"/>
              <a:t>Editor used – PyCharm</a:t>
            </a:r>
          </a:p>
          <a:p>
            <a:pPr lvl="1"/>
            <a:r>
              <a:rPr lang="en-US" dirty="0"/>
              <a:t>To write and edit Python Codes need an editor and a way to execute code</a:t>
            </a:r>
          </a:p>
          <a:p>
            <a:pPr lvl="1"/>
            <a:r>
              <a:rPr lang="en-US" dirty="0"/>
              <a:t>PyCharm provides both in a user-friendly package</a:t>
            </a:r>
          </a:p>
          <a:p>
            <a:pPr lvl="2"/>
            <a:r>
              <a:rPr lang="en-US" dirty="0"/>
              <a:t>Link - </a:t>
            </a:r>
            <a:r>
              <a:rPr lang="en-US" dirty="0">
                <a:hlinkClick r:id="rId4"/>
              </a:rPr>
              <a:t>https://www.jetbrains.com/pycharm/whatsnew/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8CB529-C076-4322-8A49-D63D46715C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5150" y="3558348"/>
            <a:ext cx="2762250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356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38FE3-832F-4DE0-8CE8-1BB2468F5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Background – Ovito – Open Visualization Tool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56061-9793-4E3D-AA5D-5C852BF93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168" y="1977199"/>
            <a:ext cx="10168128" cy="2903601"/>
          </a:xfrm>
        </p:spPr>
        <p:txBody>
          <a:bodyPr>
            <a:normAutofit/>
          </a:bodyPr>
          <a:lstStyle/>
          <a:p>
            <a:r>
              <a:rPr lang="en-US" dirty="0"/>
              <a:t>An Open Source, Scientific Visualization and Analysis Tool</a:t>
            </a:r>
          </a:p>
          <a:p>
            <a:pPr lvl="2"/>
            <a:r>
              <a:rPr lang="en-US" dirty="0"/>
              <a:t>Link - </a:t>
            </a:r>
            <a:r>
              <a:rPr lang="en-US" dirty="0">
                <a:hlinkClick r:id="rId5"/>
              </a:rPr>
              <a:t>https://www.ovito.org/</a:t>
            </a:r>
            <a:endParaRPr lang="en-US" dirty="0"/>
          </a:p>
          <a:p>
            <a:r>
              <a:rPr lang="en-US" dirty="0"/>
              <a:t>Used Primarily to process the .dump files from LAMMPS </a:t>
            </a:r>
          </a:p>
          <a:p>
            <a:pPr lvl="1"/>
            <a:r>
              <a:rPr lang="en-US" dirty="0"/>
              <a:t>Can convert .dump files (if configured correct) into:</a:t>
            </a:r>
          </a:p>
          <a:p>
            <a:pPr lvl="2"/>
            <a:r>
              <a:rPr lang="en-US" dirty="0"/>
              <a:t>Images ( .jpg , .</a:t>
            </a:r>
            <a:r>
              <a:rPr lang="en-US" dirty="0" err="1"/>
              <a:t>png</a:t>
            </a:r>
            <a:r>
              <a:rPr lang="en-US" dirty="0"/>
              <a:t> ) </a:t>
            </a:r>
          </a:p>
          <a:p>
            <a:pPr lvl="2"/>
            <a:r>
              <a:rPr lang="en-US" dirty="0"/>
              <a:t>Videos (.gif , .mp4 ) </a:t>
            </a:r>
          </a:p>
          <a:p>
            <a:pPr lvl="2"/>
            <a:endParaRPr lang="en-US" dirty="0"/>
          </a:p>
        </p:txBody>
      </p:sp>
      <p:pic>
        <p:nvPicPr>
          <p:cNvPr id="5" name="JQ-Random-Movie">
            <a:hlinkClick r:id="" action="ppaction://media"/>
            <a:extLst>
              <a:ext uri="{FF2B5EF4-FFF2-40B4-BE49-F238E27FC236}">
                <a16:creationId xmlns:a16="http://schemas.microsoft.com/office/drawing/2014/main" id="{39F0B78A-FC80-4484-8E0B-346A107EDE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42480" y="3980925"/>
            <a:ext cx="4950309" cy="2784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158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1E2EE-4423-4E61-BC81-34693BC7B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Simulate – Program Choice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3F256-A736-402C-968B-A7373CF8BD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637" y="2335432"/>
            <a:ext cx="11543990" cy="4275220"/>
          </a:xfrm>
        </p:spPr>
        <p:txBody>
          <a:bodyPr/>
          <a:lstStyle/>
          <a:p>
            <a:r>
              <a:rPr lang="en-US" dirty="0"/>
              <a:t>Lots of Different Programs for Simulating Bio-Molecules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Avogadro</a:t>
            </a:r>
            <a:r>
              <a:rPr lang="en-US" dirty="0"/>
              <a:t> – More Specialized as a Molecular Editor ; Can run Min Simulations</a:t>
            </a:r>
          </a:p>
          <a:p>
            <a:pPr lvl="3"/>
            <a:r>
              <a:rPr lang="en-US" dirty="0"/>
              <a:t>Link - </a:t>
            </a:r>
            <a:r>
              <a:rPr lang="en-US" dirty="0">
                <a:hlinkClick r:id="rId3"/>
              </a:rPr>
              <a:t>https://avogadro.cc/</a:t>
            </a:r>
            <a:endParaRPr lang="en-US" dirty="0"/>
          </a:p>
          <a:p>
            <a:pPr lvl="1"/>
            <a:r>
              <a:rPr lang="en-US" dirty="0">
                <a:solidFill>
                  <a:srgbClr val="FF0000"/>
                </a:solidFill>
              </a:rPr>
              <a:t>CHARMM</a:t>
            </a:r>
            <a:r>
              <a:rPr lang="en-US" dirty="0"/>
              <a:t> – A Molecular Dynamics Package; includes CHARMM force fields</a:t>
            </a:r>
          </a:p>
          <a:p>
            <a:pPr lvl="2"/>
            <a:r>
              <a:rPr lang="en-US" dirty="0"/>
              <a:t>CHARMM force fields used widely by other software, while package is less used</a:t>
            </a:r>
          </a:p>
          <a:p>
            <a:pPr lvl="3"/>
            <a:r>
              <a:rPr lang="en-US" dirty="0"/>
              <a:t>Link - </a:t>
            </a:r>
            <a:r>
              <a:rPr lang="en-US" dirty="0">
                <a:hlinkClick r:id="rId4"/>
              </a:rPr>
              <a:t>https://www.charmm.org/</a:t>
            </a:r>
            <a:endParaRPr lang="en-US" dirty="0"/>
          </a:p>
          <a:p>
            <a:pPr lvl="1"/>
            <a:r>
              <a:rPr lang="en-US" dirty="0">
                <a:solidFill>
                  <a:srgbClr val="FF0000"/>
                </a:solidFill>
              </a:rPr>
              <a:t>Materials Studio </a:t>
            </a:r>
            <a:r>
              <a:rPr lang="en-US" dirty="0"/>
              <a:t>– Similar to Other MD codes , for Commercial use</a:t>
            </a:r>
          </a:p>
          <a:p>
            <a:pPr lvl="2"/>
            <a:r>
              <a:rPr lang="en-US" dirty="0"/>
              <a:t>Non–Open Source , Optimized for Cluster Computing</a:t>
            </a:r>
          </a:p>
          <a:p>
            <a:pPr lvl="3"/>
            <a:r>
              <a:rPr lang="en-US" dirty="0"/>
              <a:t>Link - https://www.3dsbiovia.com/products/collaborative-science/biovia-materials-studio/</a:t>
            </a:r>
          </a:p>
          <a:p>
            <a:pPr marL="1371600" lvl="3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273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CA4BF-632E-42A0-B7C5-F5C57E637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07697"/>
            <a:ext cx="10168128" cy="1179576"/>
          </a:xfrm>
        </p:spPr>
        <p:txBody>
          <a:bodyPr>
            <a:normAutofit fontScale="90000"/>
          </a:bodyPr>
          <a:lstStyle/>
          <a:p>
            <a:r>
              <a:rPr lang="en-US" dirty="0"/>
              <a:t>Background – LAMMPS - Intro</a:t>
            </a:r>
            <a:br>
              <a:rPr lang="en-US" dirty="0"/>
            </a:br>
            <a:r>
              <a:rPr lang="en-US" sz="3100" dirty="0"/>
              <a:t>(Large-scale Atomic/Molecular Massively Parallel Simulator)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2FF3C-D139-4900-87C3-36ED20E962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788" y="1870536"/>
            <a:ext cx="11120424" cy="4695774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200000"/>
              </a:lnSpc>
            </a:pPr>
            <a:r>
              <a:rPr lang="en-US" sz="2300" dirty="0"/>
              <a:t>My Choice for Molecular Dynamics Simulator LAMMPS </a:t>
            </a:r>
          </a:p>
          <a:p>
            <a:pPr>
              <a:lnSpc>
                <a:spcPct val="200000"/>
              </a:lnSpc>
            </a:pPr>
            <a:r>
              <a:rPr lang="en-US" sz="2300" dirty="0"/>
              <a:t>A Molecular Dynamics code focusing on Materials Modeling</a:t>
            </a:r>
          </a:p>
          <a:p>
            <a:pPr lvl="1">
              <a:lnSpc>
                <a:spcPct val="200000"/>
              </a:lnSpc>
            </a:pPr>
            <a:r>
              <a:rPr lang="en-US" sz="2300" dirty="0"/>
              <a:t>Can Simulate Materials Down to the Atom Level</a:t>
            </a:r>
          </a:p>
          <a:p>
            <a:pPr lvl="1">
              <a:lnSpc>
                <a:spcPct val="200000"/>
              </a:lnSpc>
            </a:pPr>
            <a:r>
              <a:rPr lang="en-US" sz="2300" dirty="0"/>
              <a:t>Open Source; Well Documented ; Lots of User Support</a:t>
            </a:r>
          </a:p>
          <a:p>
            <a:pPr lvl="1">
              <a:lnSpc>
                <a:spcPct val="200000"/>
              </a:lnSpc>
            </a:pPr>
            <a:r>
              <a:rPr lang="en-US" sz="2300" dirty="0"/>
              <a:t>Primary Focused On Materials Engineering </a:t>
            </a:r>
          </a:p>
          <a:p>
            <a:pPr lvl="1">
              <a:lnSpc>
                <a:spcPct val="200000"/>
              </a:lnSpc>
            </a:pPr>
            <a:r>
              <a:rPr lang="en-US" sz="2300" dirty="0"/>
              <a:t>Growing BioMolocules Support</a:t>
            </a:r>
          </a:p>
          <a:p>
            <a:pPr lvl="1">
              <a:lnSpc>
                <a:spcPct val="200000"/>
              </a:lnSpc>
            </a:pPr>
            <a:r>
              <a:rPr lang="en-US" sz="2300" dirty="0"/>
              <a:t> Built-In Hardware Acceleration (Multi-Threading and GPU Support)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Link to LAMMPS : </a:t>
            </a:r>
            <a:r>
              <a:rPr lang="en-US" dirty="0">
                <a:hlinkClick r:id="rId3"/>
              </a:rPr>
              <a:t>https://lammps.sandia.gov/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 descr="A picture containing bed&#10;&#10;Description automatically generated">
            <a:extLst>
              <a:ext uri="{FF2B5EF4-FFF2-40B4-BE49-F238E27FC236}">
                <a16:creationId xmlns:a16="http://schemas.microsoft.com/office/drawing/2014/main" id="{4EDB91F5-640F-440C-86E8-45317E9331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808" y="2718575"/>
            <a:ext cx="2974024" cy="20589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C2B7BF-7766-4588-8150-FBB7279499EF}"/>
              </a:ext>
            </a:extLst>
          </p:cNvPr>
          <p:cNvSpPr txBox="1"/>
          <p:nvPr/>
        </p:nvSpPr>
        <p:spPr>
          <a:xfrm>
            <a:off x="7916128" y="4869146"/>
            <a:ext cx="4053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A Simple 2-D Simulation With Large Box Particles (Red) and Small Solvent Particles (Blue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03EC427-2FAF-4608-B646-77ED3F3635FD}"/>
              </a:ext>
            </a:extLst>
          </p:cNvPr>
          <p:cNvSpPr/>
          <p:nvPr/>
        </p:nvSpPr>
        <p:spPr>
          <a:xfrm>
            <a:off x="1013243" y="2257612"/>
            <a:ext cx="85701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Chose because support is very good, and Professor </a:t>
            </a:r>
            <a:r>
              <a:rPr lang="en-US" dirty="0" err="1"/>
              <a:t>Dabagh</a:t>
            </a:r>
            <a:r>
              <a:rPr lang="en-US" dirty="0"/>
              <a:t> Suggested it</a:t>
            </a:r>
          </a:p>
        </p:txBody>
      </p:sp>
    </p:spTree>
    <p:extLst>
      <p:ext uri="{BB962C8B-B14F-4D97-AF65-F5344CB8AC3E}">
        <p14:creationId xmlns:p14="http://schemas.microsoft.com/office/powerpoint/2010/main" val="1820439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C53F7-5E0B-4D11-8CDA-70F2B3761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LAMMPS –  Process Overview - Intro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D9F840-6CB8-4403-8469-C4D7F879D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05" y="2054944"/>
            <a:ext cx="11153770" cy="4254416"/>
          </a:xfrm>
        </p:spPr>
        <p:txBody>
          <a:bodyPr/>
          <a:lstStyle/>
          <a:p>
            <a:r>
              <a:rPr lang="en-US" dirty="0"/>
              <a:t>Main Steps of Simulating Using LAMMPS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Create Simulation </a:t>
            </a:r>
            <a:r>
              <a:rPr lang="en-US" dirty="0"/>
              <a:t>– This can be done a few ways ; in this presentation I will show how to specify initial geometry using Python Scripting</a:t>
            </a:r>
            <a:endParaRPr lang="en-US" dirty="0">
              <a:solidFill>
                <a:srgbClr val="FF0000"/>
              </a:solidFill>
            </a:endParaRPr>
          </a:p>
          <a:p>
            <a:pPr lvl="1"/>
            <a:endParaRPr lang="en-US" dirty="0">
              <a:solidFill>
                <a:srgbClr val="FF0000"/>
              </a:solidFill>
            </a:endParaRPr>
          </a:p>
          <a:p>
            <a:pPr lvl="1"/>
            <a:r>
              <a:rPr lang="en-US" dirty="0">
                <a:solidFill>
                  <a:srgbClr val="FF0000"/>
                </a:solidFill>
              </a:rPr>
              <a:t>Run Simulation – </a:t>
            </a:r>
            <a:r>
              <a:rPr lang="en-US" dirty="0"/>
              <a:t>To Run Created Simulation must make sure “environment” around simulation is setup correctly </a:t>
            </a:r>
            <a:endParaRPr lang="en-US" dirty="0">
              <a:solidFill>
                <a:srgbClr val="FF0000"/>
              </a:solidFill>
            </a:endParaRPr>
          </a:p>
          <a:p>
            <a:pPr lvl="1"/>
            <a:endParaRPr lang="en-US" dirty="0">
              <a:solidFill>
                <a:srgbClr val="FF0000"/>
              </a:solidFill>
            </a:endParaRPr>
          </a:p>
          <a:p>
            <a:pPr lvl="1"/>
            <a:r>
              <a:rPr lang="en-US" dirty="0">
                <a:solidFill>
                  <a:srgbClr val="FF0000"/>
                </a:solidFill>
              </a:rPr>
              <a:t>Process the Results - </a:t>
            </a:r>
            <a:r>
              <a:rPr lang="en-US" dirty="0"/>
              <a:t>Analyze the data produced by the Simulation to produce Graphs, Tables, Images, or Videos.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2987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82839-5F75-415B-A200-96FA597D41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030" y="2051896"/>
            <a:ext cx="11162249" cy="160506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“Workflow” for a LAMMPS Simulation is as Shown below</a:t>
            </a:r>
          </a:p>
          <a:p>
            <a:pPr lvl="1"/>
            <a:r>
              <a:rPr lang="en-US" dirty="0"/>
              <a:t>3 Main Sections as described from previous slide ; As well as Idea and Outputs</a:t>
            </a:r>
          </a:p>
          <a:p>
            <a:pPr marL="914400" lvl="2" indent="0">
              <a:buNone/>
            </a:pPr>
            <a:r>
              <a:rPr lang="en-US" dirty="0"/>
              <a:t>Blue = Create Simulation		Red = Run Simulation	</a:t>
            </a:r>
          </a:p>
          <a:p>
            <a:pPr marL="914400" lvl="2" indent="0">
              <a:buNone/>
            </a:pPr>
            <a:r>
              <a:rPr lang="en-US" dirty="0"/>
              <a:t>Purple = Process Results		Green = Outputs/Data 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B6F4A92-62AD-40C9-885D-C6DD2A919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013" y="549275"/>
            <a:ext cx="10167937" cy="1179513"/>
          </a:xfrm>
        </p:spPr>
        <p:txBody>
          <a:bodyPr/>
          <a:lstStyle/>
          <a:p>
            <a:r>
              <a:rPr lang="en-US" dirty="0"/>
              <a:t>Background – Process Overview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9272897-139D-4FDC-B40B-1198EED77734}"/>
              </a:ext>
            </a:extLst>
          </p:cNvPr>
          <p:cNvSpPr/>
          <p:nvPr/>
        </p:nvSpPr>
        <p:spPr>
          <a:xfrm>
            <a:off x="232274" y="3975103"/>
            <a:ext cx="1473693" cy="8877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Idea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0CF40BF-74CC-4E5A-8E38-57A0431674CF}"/>
              </a:ext>
            </a:extLst>
          </p:cNvPr>
          <p:cNvSpPr/>
          <p:nvPr/>
        </p:nvSpPr>
        <p:spPr>
          <a:xfrm>
            <a:off x="2239872" y="3975103"/>
            <a:ext cx="1473693" cy="88776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Python Script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717F16B-78A8-4F82-A6AD-899F45F94E3F}"/>
              </a:ext>
            </a:extLst>
          </p:cNvPr>
          <p:cNvSpPr/>
          <p:nvPr/>
        </p:nvSpPr>
        <p:spPr>
          <a:xfrm>
            <a:off x="6254214" y="3980071"/>
            <a:ext cx="1473693" cy="88776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LAMMPS Input File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BE33DE5-0719-4852-A16B-D79E2BA6D561}"/>
              </a:ext>
            </a:extLst>
          </p:cNvPr>
          <p:cNvSpPr/>
          <p:nvPr/>
        </p:nvSpPr>
        <p:spPr>
          <a:xfrm>
            <a:off x="4247470" y="3980071"/>
            <a:ext cx="1473693" cy="88776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LAMMPS Data File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4641677-B862-43A3-B9DB-A8A2BDF92AF0}"/>
              </a:ext>
            </a:extLst>
          </p:cNvPr>
          <p:cNvSpPr/>
          <p:nvPr/>
        </p:nvSpPr>
        <p:spPr>
          <a:xfrm>
            <a:off x="8260958" y="3980071"/>
            <a:ext cx="1473693" cy="887767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LAMMPS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0F662FF-1975-4666-A40D-6F7EAD6F45FD}"/>
              </a:ext>
            </a:extLst>
          </p:cNvPr>
          <p:cNvSpPr/>
          <p:nvPr/>
        </p:nvSpPr>
        <p:spPr>
          <a:xfrm>
            <a:off x="10262585" y="3980072"/>
            <a:ext cx="1473693" cy="887767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Ovito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B8403A3-DF65-4077-9EE2-5CD7E108E0AC}"/>
              </a:ext>
            </a:extLst>
          </p:cNvPr>
          <p:cNvSpPr/>
          <p:nvPr/>
        </p:nvSpPr>
        <p:spPr>
          <a:xfrm>
            <a:off x="8260958" y="5311722"/>
            <a:ext cx="1473693" cy="88776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LAMMPS .dump Files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DCF0C06-8093-4F43-A90F-2DC982AB49C6}"/>
              </a:ext>
            </a:extLst>
          </p:cNvPr>
          <p:cNvSpPr/>
          <p:nvPr/>
        </p:nvSpPr>
        <p:spPr>
          <a:xfrm>
            <a:off x="10262582" y="5311723"/>
            <a:ext cx="1473693" cy="887767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Images Videos 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A9D6E1F-8A89-4770-ADF3-BD7503E418EF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1705967" y="4418987"/>
            <a:ext cx="5339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DA3C64DA-BCB8-4C93-97C4-29464E096FCA}"/>
              </a:ext>
            </a:extLst>
          </p:cNvPr>
          <p:cNvCxnSpPr>
            <a:cxnSpLocks/>
            <a:stCxn id="6" idx="3"/>
            <a:endCxn id="10" idx="1"/>
          </p:cNvCxnSpPr>
          <p:nvPr/>
        </p:nvCxnSpPr>
        <p:spPr>
          <a:xfrm>
            <a:off x="3713565" y="4418987"/>
            <a:ext cx="533905" cy="496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7A9F3C8-C0B6-4C8E-A314-0ACAFC1EDF48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>
            <a:off x="5721163" y="4423955"/>
            <a:ext cx="5330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07F950A-ABF6-4D22-A1E8-57E0512648E9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>
            <a:off x="7727907" y="4423955"/>
            <a:ext cx="5330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4047560-807B-4E77-B9C7-8FEA629F7546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>
            <a:off x="8997805" y="4867838"/>
            <a:ext cx="0" cy="4438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2F75DEAB-10FB-4CC1-BEFE-73EE64C513F3}"/>
              </a:ext>
            </a:extLst>
          </p:cNvPr>
          <p:cNvCxnSpPr>
            <a:cxnSpLocks/>
            <a:stCxn id="13" idx="3"/>
            <a:endCxn id="12" idx="1"/>
          </p:cNvCxnSpPr>
          <p:nvPr/>
        </p:nvCxnSpPr>
        <p:spPr>
          <a:xfrm flipV="1">
            <a:off x="9734651" y="4423956"/>
            <a:ext cx="527934" cy="133165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7AABF94-FCCC-4E1D-B80F-01C746CD9188}"/>
              </a:ext>
            </a:extLst>
          </p:cNvPr>
          <p:cNvCxnSpPr>
            <a:cxnSpLocks/>
          </p:cNvCxnSpPr>
          <p:nvPr/>
        </p:nvCxnSpPr>
        <p:spPr>
          <a:xfrm flipH="1">
            <a:off x="10996458" y="4832220"/>
            <a:ext cx="1" cy="5151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066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FDEE5-2253-4723-989B-46CFE9F6F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LAMMPS – Overview – Create Simulation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DCE8C-DF1C-4CE7-AFBE-25CDABA320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657" y="2027648"/>
            <a:ext cx="11167417" cy="428171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To Create a LAMMPS Simulation there are 2 Main “Routes”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r>
              <a:rPr lang="en-US" dirty="0"/>
              <a:t>	1 – Use ONLY a LAMMPS Input File (</a:t>
            </a:r>
            <a:r>
              <a:rPr lang="en-US" dirty="0" err="1"/>
              <a:t>in.</a:t>
            </a:r>
            <a:r>
              <a:rPr lang="en-US" i="1" dirty="0" err="1"/>
              <a:t>filename</a:t>
            </a:r>
            <a:r>
              <a:rPr lang="en-US" i="1" dirty="0"/>
              <a:t>)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i="1" dirty="0"/>
              <a:t>	</a:t>
            </a:r>
            <a:r>
              <a:rPr lang="en-US" dirty="0"/>
              <a:t>2 – Within the Input File read data from an external file to 			Specify several Variables ( Simulation Space, Particle 			Positions, Bonds between Particles, etc.) </a:t>
            </a:r>
            <a:endParaRPr lang="en-US" i="1" dirty="0"/>
          </a:p>
          <a:p>
            <a:pPr marL="0" indent="0">
              <a:buNone/>
            </a:pPr>
            <a:r>
              <a:rPr lang="en-US" i="1" dirty="0"/>
              <a:t>		</a:t>
            </a:r>
            <a:r>
              <a:rPr lang="en-US" dirty="0">
                <a:solidFill>
                  <a:srgbClr val="FF0000"/>
                </a:solidFill>
              </a:rPr>
              <a:t>In this presentation this method will be shown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3573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B1BC8-F6F8-46C0-8218-9F45BBCEB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LAMMPS – Create Data File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4C0EA-66EA-4E4B-90D5-1AF6504827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657" y="2041295"/>
            <a:ext cx="11153769" cy="1179576"/>
          </a:xfrm>
        </p:spPr>
        <p:txBody>
          <a:bodyPr/>
          <a:lstStyle/>
          <a:p>
            <a:r>
              <a:rPr lang="en-US" dirty="0"/>
              <a:t>LAMMPS Data files are .txt style files that follow a format laid out by the LAMMPS Developers at: https://lammps.sandia.gov/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DCE830E-3244-4275-B2E2-4B11B0D5C69B}"/>
              </a:ext>
            </a:extLst>
          </p:cNvPr>
          <p:cNvSpPr/>
          <p:nvPr/>
        </p:nvSpPr>
        <p:spPr>
          <a:xfrm>
            <a:off x="120316" y="3220871"/>
            <a:ext cx="766573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Following this format the Python Script </a:t>
            </a:r>
            <a:r>
              <a:rPr lang="en-US" sz="2000" dirty="0">
                <a:solidFill>
                  <a:srgbClr val="FF0000"/>
                </a:solidFill>
              </a:rPr>
              <a:t>JQ-random.py </a:t>
            </a:r>
            <a:r>
              <a:rPr lang="en-US" sz="2000" dirty="0"/>
              <a:t>was made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Very Simple Python Code 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Assigns Random Positions to Each “Atom” 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Then writes the .data file following the LAMMPS format and inserting the generated Simulation data where needed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801484-D6DE-4DB8-866F-F5BF8F960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3164" y="3153828"/>
            <a:ext cx="3380532" cy="323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9780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02EDD-D52F-4FF6-95AB-87D0458929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179" y="2032855"/>
            <a:ext cx="11144610" cy="449932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From JQ-random.py the file JQ-</a:t>
            </a:r>
            <a:r>
              <a:rPr lang="en-US" dirty="0" err="1"/>
              <a:t>random.data</a:t>
            </a:r>
            <a:r>
              <a:rPr lang="en-US" dirty="0"/>
              <a:t> was produced</a:t>
            </a:r>
          </a:p>
          <a:p>
            <a:r>
              <a:rPr lang="en-US" dirty="0"/>
              <a:t>In this case data file defines:</a:t>
            </a:r>
          </a:p>
          <a:p>
            <a:pPr lvl="1"/>
            <a:r>
              <a:rPr lang="en-US" dirty="0"/>
              <a:t>Number of Atoms Created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Number of Types of Atoms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Dimensions of Simulation Space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Positions of Each Atom</a:t>
            </a:r>
          </a:p>
          <a:p>
            <a:pPr lvl="2"/>
            <a:r>
              <a:rPr lang="en-US" dirty="0"/>
              <a:t>In this case all positions Random</a:t>
            </a: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5" name="Slide Zoom 4">
                <a:extLst>
                  <a:ext uri="{FF2B5EF4-FFF2-40B4-BE49-F238E27FC236}">
                    <a16:creationId xmlns:a16="http://schemas.microsoft.com/office/drawing/2014/main" id="{9C42142A-E4A8-47DD-9A32-4FDC666B1BE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3487542" y="4595100"/>
              <a:ext cx="3048000" cy="1714500"/>
            </p:xfrm>
            <a:graphic>
              <a:graphicData uri="http://schemas.microsoft.com/office/powerpoint/2016/slidezoom">
                <pslz:sldZm>
                  <pslz:sldZmObj sldId="279" cId="2184546690">
                    <pslz:zmPr id="{F88B9449-2E0A-4A6A-BD8E-3CB50871C4A7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5" name="Slide Zoom 4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9C42142A-E4A8-47DD-9A32-4FDC666B1BE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487542" y="4595100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6" name="Title 1">
            <a:extLst>
              <a:ext uri="{FF2B5EF4-FFF2-40B4-BE49-F238E27FC236}">
                <a16:creationId xmlns:a16="http://schemas.microsoft.com/office/drawing/2014/main" id="{2DFAA7F7-8044-421B-94A6-FEDCB952C4ED}"/>
              </a:ext>
            </a:extLst>
          </p:cNvPr>
          <p:cNvSpPr txBox="1">
            <a:spLocks/>
          </p:cNvSpPr>
          <p:nvPr/>
        </p:nvSpPr>
        <p:spPr>
          <a:xfrm>
            <a:off x="1115568" y="589547"/>
            <a:ext cx="10168128" cy="1179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LAMMPS – Create Data File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08D200-DBB1-4BDE-9318-1E1953D49E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6917" y="2658016"/>
            <a:ext cx="2935705" cy="387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5466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BFF65-4A96-4398-88C8-3F9F40546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LAMMPS – Create Input File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26B46-F72B-4978-98EA-B21EE5A9DB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657" y="2068590"/>
            <a:ext cx="11140121" cy="1507123"/>
          </a:xfrm>
        </p:spPr>
        <p:txBody>
          <a:bodyPr/>
          <a:lstStyle/>
          <a:p>
            <a:r>
              <a:rPr lang="en-US" dirty="0"/>
              <a:t>Once the Data File in generated the next step is to setup the rest of the Simulation Parameters within the Input File </a:t>
            </a:r>
          </a:p>
          <a:p>
            <a:pPr lvl="1"/>
            <a:r>
              <a:rPr lang="en-US" dirty="0"/>
              <a:t>Format given by LAMMPS team: ( LINK TO INPUT FILE URL)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F5229EA-6E11-446B-ADAD-A982DE9D72FB}"/>
              </a:ext>
            </a:extLst>
          </p:cNvPr>
          <p:cNvSpPr txBox="1">
            <a:spLocks/>
          </p:cNvSpPr>
          <p:nvPr/>
        </p:nvSpPr>
        <p:spPr>
          <a:xfrm>
            <a:off x="629571" y="3916087"/>
            <a:ext cx="11140121" cy="18346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There are many Parameters Set by the Input File . . .</a:t>
            </a:r>
          </a:p>
          <a:p>
            <a:pPr lvl="1"/>
            <a:r>
              <a:rPr lang="en-US" dirty="0"/>
              <a:t>So only the most important commands and parameters will be presented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For more information regarding the input file refer to the LAMMPS Documentation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389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EB968-1CB1-417E-B59B-B4A408793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5C892-CD8E-49B6-89DC-BB21B7B6F4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953" y="2041295"/>
            <a:ext cx="11140122" cy="4168436"/>
          </a:xfrm>
        </p:spPr>
        <p:txBody>
          <a:bodyPr/>
          <a:lstStyle/>
          <a:p>
            <a:r>
              <a:rPr lang="en-US" dirty="0"/>
              <a:t>Presenter / Researcher : John Quinn</a:t>
            </a:r>
          </a:p>
          <a:p>
            <a:endParaRPr lang="en-US" dirty="0"/>
          </a:p>
          <a:p>
            <a:r>
              <a:rPr lang="en-US" dirty="0"/>
              <a:t>Advising Professor: </a:t>
            </a:r>
            <a:r>
              <a:rPr lang="en-US" dirty="0" err="1"/>
              <a:t>Mahsa</a:t>
            </a:r>
            <a:r>
              <a:rPr lang="en-US" dirty="0"/>
              <a:t> </a:t>
            </a:r>
            <a:r>
              <a:rPr lang="en-US" dirty="0" err="1"/>
              <a:t>Dabagh</a:t>
            </a:r>
            <a:endParaRPr lang="en-US" dirty="0"/>
          </a:p>
          <a:p>
            <a:endParaRPr lang="en-US" dirty="0"/>
          </a:p>
          <a:p>
            <a:r>
              <a:rPr lang="en-US" dirty="0"/>
              <a:t>All Project Files made Available for Free use and Modification at:</a:t>
            </a:r>
          </a:p>
          <a:p>
            <a:pPr lvl="2"/>
            <a:r>
              <a:rPr lang="en-US" dirty="0">
                <a:hlinkClick r:id="rId3"/>
              </a:rPr>
              <a:t>https://github.com/jqstudy2019/lammpsfiles</a:t>
            </a:r>
            <a:endParaRPr lang="en-US" dirty="0"/>
          </a:p>
          <a:p>
            <a:pPr lvl="2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8929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477D3-FEA1-479E-BCCB-B1A33297E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LAMMPS – Important Input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50EBB0-D414-4C92-B4C4-F45467E2E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77" y="2062386"/>
            <a:ext cx="11139767" cy="4246973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GO thru input file and explain important </a:t>
            </a:r>
            <a:r>
              <a:rPr lang="en-US" dirty="0" err="1">
                <a:solidFill>
                  <a:srgbClr val="FF0000"/>
                </a:solidFill>
              </a:rPr>
              <a:t>commnds</a:t>
            </a:r>
            <a:endParaRPr lang="en-US" dirty="0">
              <a:solidFill>
                <a:srgbClr val="FF0000"/>
              </a:solidFill>
            </a:endParaRPr>
          </a:p>
          <a:p>
            <a:pPr lvl="1"/>
            <a:r>
              <a:rPr lang="en-US" dirty="0">
                <a:solidFill>
                  <a:srgbClr val="FF0000"/>
                </a:solidFill>
              </a:rPr>
              <a:t>Go into math/science of more involved ones (ex </a:t>
            </a:r>
            <a:r>
              <a:rPr lang="en-US" dirty="0" err="1">
                <a:solidFill>
                  <a:srgbClr val="FF0000"/>
                </a:solidFill>
              </a:rPr>
              <a:t>pair_coeff</a:t>
            </a:r>
            <a:r>
              <a:rPr lang="en-US" dirty="0">
                <a:solidFill>
                  <a:srgbClr val="FF00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453361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348F6-9F4A-4552-8CC9-2A546DDE0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Simulation – JQ-Random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56138-54EB-4482-8777-9C0AD7B2B0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302" y="2062388"/>
            <a:ext cx="11139767" cy="4246972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Show input command for ubuntu and the terminal during/after execution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6780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D66EA-40C6-464C-8808-AD853CE04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Background – LAMMPS – Visualization (OVITO)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ABC2D-5DF5-4D75-91C5-D4B0CFD2F9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009" y="2054942"/>
            <a:ext cx="11030939" cy="4254417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Show how OVITO is used to post process </a:t>
            </a:r>
            <a:r>
              <a:rPr lang="en-US" dirty="0" err="1">
                <a:solidFill>
                  <a:srgbClr val="FF0000"/>
                </a:solidFill>
              </a:rPr>
              <a:t>lammps</a:t>
            </a:r>
            <a:r>
              <a:rPr lang="en-US" dirty="0">
                <a:solidFill>
                  <a:srgbClr val="FF0000"/>
                </a:solidFill>
              </a:rPr>
              <a:t> data into images and movies</a:t>
            </a:r>
          </a:p>
        </p:txBody>
      </p:sp>
    </p:spTree>
    <p:extLst>
      <p:ext uri="{BB962C8B-B14F-4D97-AF65-F5344CB8AC3E}">
        <p14:creationId xmlns:p14="http://schemas.microsoft.com/office/powerpoint/2010/main" val="15830327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B1CE1-B72C-4072-843E-527A56DAC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RBC SIMULATION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B93F4-A5BB-464C-B103-5D9F7EB90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 creating geometry</a:t>
            </a:r>
          </a:p>
          <a:p>
            <a:r>
              <a:rPr lang="en-US" dirty="0"/>
              <a:t>Show input file </a:t>
            </a:r>
          </a:p>
          <a:p>
            <a:r>
              <a:rPr lang="en-US" dirty="0"/>
              <a:t>Show sim time/system performance</a:t>
            </a:r>
          </a:p>
          <a:p>
            <a:r>
              <a:rPr lang="en-US" dirty="0"/>
              <a:t>Show videos and images from </a:t>
            </a:r>
            <a:r>
              <a:rPr lang="en-US" dirty="0" err="1"/>
              <a:t>ovito</a:t>
            </a:r>
            <a:endParaRPr lang="en-US" dirty="0"/>
          </a:p>
          <a:p>
            <a:r>
              <a:rPr lang="en-US" dirty="0"/>
              <a:t>Show </a:t>
            </a:r>
            <a:r>
              <a:rPr lang="en-US" dirty="0" err="1"/>
              <a:t>charistic</a:t>
            </a:r>
            <a:r>
              <a:rPr lang="en-US" dirty="0"/>
              <a:t> </a:t>
            </a:r>
            <a:r>
              <a:rPr lang="en-US" dirty="0" err="1"/>
              <a:t>behavoris</a:t>
            </a:r>
            <a:r>
              <a:rPr lang="en-US" dirty="0"/>
              <a:t> to compare to cancer</a:t>
            </a:r>
          </a:p>
        </p:txBody>
      </p:sp>
    </p:spTree>
    <p:extLst>
      <p:ext uri="{BB962C8B-B14F-4D97-AF65-F5344CB8AC3E}">
        <p14:creationId xmlns:p14="http://schemas.microsoft.com/office/powerpoint/2010/main" val="34488077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EFBBA-F93E-4FF9-8ACF-475C59F82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CANCER METASTASIS SIM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65D82-E6F2-4783-8CA6-74943559A3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Show creating geometry</a:t>
            </a:r>
          </a:p>
          <a:p>
            <a:r>
              <a:rPr lang="en-US" dirty="0"/>
              <a:t>Show input file – differentiate cancer cells by making cytoskeleton stronger; simulates the much more rigid cell	could also make bigger b/c seems they are bigger</a:t>
            </a:r>
          </a:p>
          <a:p>
            <a:r>
              <a:rPr lang="en-US" dirty="0"/>
              <a:t>Look at papers for information</a:t>
            </a:r>
          </a:p>
          <a:p>
            <a:r>
              <a:rPr lang="en-US" dirty="0"/>
              <a:t>Show sim time/system performance</a:t>
            </a:r>
          </a:p>
          <a:p>
            <a:r>
              <a:rPr lang="en-US" dirty="0"/>
              <a:t>Show videos and images from </a:t>
            </a:r>
            <a:r>
              <a:rPr lang="en-US" dirty="0" err="1"/>
              <a:t>ovito</a:t>
            </a:r>
            <a:endParaRPr lang="en-US" dirty="0"/>
          </a:p>
          <a:p>
            <a:r>
              <a:rPr lang="en-US" dirty="0"/>
              <a:t>Show </a:t>
            </a:r>
            <a:r>
              <a:rPr lang="en-US" dirty="0" err="1"/>
              <a:t>charistic</a:t>
            </a:r>
            <a:r>
              <a:rPr lang="en-US" dirty="0"/>
              <a:t> </a:t>
            </a:r>
            <a:r>
              <a:rPr lang="en-US" dirty="0" err="1"/>
              <a:t>behavoris</a:t>
            </a:r>
            <a:r>
              <a:rPr lang="en-US" dirty="0"/>
              <a:t> to compare to RBC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5734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C6282-7ACA-4D9D-ADDB-3C0B6EEFC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Future Developments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8ED9A-AEC6-45C1-8E57-9DB53CA10E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1821021"/>
          </a:xfrm>
        </p:spPr>
        <p:txBody>
          <a:bodyPr/>
          <a:lstStyle/>
          <a:p>
            <a:r>
              <a:rPr lang="en-US" dirty="0"/>
              <a:t>Detection sim?</a:t>
            </a:r>
          </a:p>
          <a:p>
            <a:pPr lvl="1"/>
            <a:r>
              <a:rPr lang="en-US" dirty="0"/>
              <a:t>Some sort of sim to show how properties of Cancer and RBC can be used to sort them?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DF7BA31-5FBA-44B3-964A-53EA23C571B4}"/>
              </a:ext>
            </a:extLst>
          </p:cNvPr>
          <p:cNvSpPr txBox="1">
            <a:spLocks/>
          </p:cNvSpPr>
          <p:nvPr/>
        </p:nvSpPr>
        <p:spPr>
          <a:xfrm>
            <a:off x="1115568" y="3804133"/>
            <a:ext cx="10168128" cy="14366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PAD Sim?</a:t>
            </a:r>
          </a:p>
          <a:p>
            <a:pPr lvl="1"/>
            <a:r>
              <a:rPr lang="en-US" dirty="0"/>
              <a:t>If models for blood vessel walls and blockage model can be produced could study PAD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0EA33F5-E0FF-4919-9FAF-9EDD9877F711}"/>
              </a:ext>
            </a:extLst>
          </p:cNvPr>
          <p:cNvSpPr txBox="1">
            <a:spLocks/>
          </p:cNvSpPr>
          <p:nvPr/>
        </p:nvSpPr>
        <p:spPr>
          <a:xfrm>
            <a:off x="1115568" y="5096598"/>
            <a:ext cx="10168128" cy="18210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Sepsis Sim?</a:t>
            </a:r>
          </a:p>
          <a:p>
            <a:pPr lvl="1"/>
            <a:r>
              <a:rPr lang="en-US" dirty="0"/>
              <a:t>Maybe the cell-cell interactions maybe modeled with further study and work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0659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7B99-11BE-4E29-95F8-376EBAA0B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and Acknowledgements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D1ECF-FD33-488D-93EC-E55D25744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References </a:t>
            </a:r>
          </a:p>
        </p:txBody>
      </p:sp>
    </p:spTree>
    <p:extLst>
      <p:ext uri="{BB962C8B-B14F-4D97-AF65-F5344CB8AC3E}">
        <p14:creationId xmlns:p14="http://schemas.microsoft.com/office/powerpoint/2010/main" val="1037631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8A5DE8D-C2B3-4862-9683-2713FDFF55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97" r="28212"/>
          <a:stretch/>
        </p:blipFill>
        <p:spPr bwMode="auto">
          <a:xfrm>
            <a:off x="3537295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7BE11F-0CCC-43AA-BC7B-034CCCF1C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815" y="1231170"/>
            <a:ext cx="7692251" cy="771877"/>
          </a:xfrm>
        </p:spPr>
        <p:txBody>
          <a:bodyPr anchor="b">
            <a:noAutofit/>
          </a:bodyPr>
          <a:lstStyle/>
          <a:p>
            <a:r>
              <a:rPr lang="en-US" sz="3200" dirty="0"/>
              <a:t>Background –Blood Biology 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DB61D44-EB53-4C27-92E2-59C4F7F21986}"/>
              </a:ext>
            </a:extLst>
          </p:cNvPr>
          <p:cNvSpPr txBox="1">
            <a:spLocks/>
          </p:cNvSpPr>
          <p:nvPr/>
        </p:nvSpPr>
        <p:spPr>
          <a:xfrm>
            <a:off x="31044" y="3568480"/>
            <a:ext cx="11085531" cy="14180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/>
              <a:t>Red Blood Cells (RBC) Main Functions are to: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Carry Oxygen to the Cells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Carry Carbon Dioxide away from cells ; to the lungs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1735BF0-8E0A-4CE5-8ABC-BD8C141AE6D0}"/>
              </a:ext>
            </a:extLst>
          </p:cNvPr>
          <p:cNvSpPr txBox="1">
            <a:spLocks/>
          </p:cNvSpPr>
          <p:nvPr/>
        </p:nvSpPr>
        <p:spPr>
          <a:xfrm>
            <a:off x="82860" y="2458472"/>
            <a:ext cx="11085531" cy="11041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 Normally, </a:t>
            </a:r>
            <a:r>
              <a:rPr lang="en-US" dirty="0">
                <a:solidFill>
                  <a:srgbClr val="FF0000"/>
                </a:solidFill>
              </a:rPr>
              <a:t>Almost half </a:t>
            </a:r>
            <a:r>
              <a:rPr lang="en-US" dirty="0"/>
              <a:t>of the blood’s volume is made up of RBC’s</a:t>
            </a:r>
          </a:p>
          <a:p>
            <a:pPr lvl="1"/>
            <a:r>
              <a:rPr lang="en-US" dirty="0"/>
              <a:t>Of the Remaining Volume Water makes up the majority 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C8D8EEA-EC3F-4606-AF2E-2DA3B623723E}"/>
              </a:ext>
            </a:extLst>
          </p:cNvPr>
          <p:cNvSpPr txBox="1">
            <a:spLocks/>
          </p:cNvSpPr>
          <p:nvPr/>
        </p:nvSpPr>
        <p:spPr>
          <a:xfrm>
            <a:off x="31044" y="4901336"/>
            <a:ext cx="11189164" cy="1035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While RBC’s are different In key ways from other body cells . .  </a:t>
            </a:r>
          </a:p>
          <a:p>
            <a:pPr lvl="1"/>
            <a:r>
              <a:rPr lang="en-US" dirty="0"/>
              <a:t>( Lacks Nucleus ; Free Floating ; Etc.) </a:t>
            </a:r>
          </a:p>
          <a:p>
            <a:pPr lvl="2"/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2D90A10-63AB-4DFA-9714-6099A600F042}"/>
              </a:ext>
            </a:extLst>
          </p:cNvPr>
          <p:cNvSpPr txBox="1">
            <a:spLocks/>
          </p:cNvSpPr>
          <p:nvPr/>
        </p:nvSpPr>
        <p:spPr>
          <a:xfrm>
            <a:off x="-61130" y="5782202"/>
            <a:ext cx="11535134" cy="11462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. . they still retain many structural components of other cells</a:t>
            </a:r>
          </a:p>
          <a:p>
            <a:pPr lvl="1"/>
            <a:r>
              <a:rPr lang="en-US" dirty="0"/>
              <a:t>Importantly -&gt;Lipid Bilayer Outer Membrane and Cytoskeletal Matrix Within</a:t>
            </a:r>
          </a:p>
        </p:txBody>
      </p:sp>
    </p:spTree>
    <p:extLst>
      <p:ext uri="{BB962C8B-B14F-4D97-AF65-F5344CB8AC3E}">
        <p14:creationId xmlns:p14="http://schemas.microsoft.com/office/powerpoint/2010/main" val="1373744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458B0-3356-4817-B243-634BDD116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– Why Simulate Blood?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52265-3E31-474E-A8FA-7C1E2027F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960" y="2103021"/>
            <a:ext cx="11186160" cy="427736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There are many Aliments that are Bloodborne in Origin:</a:t>
            </a:r>
          </a:p>
          <a:p>
            <a:pPr marL="457200" lvl="1" indent="0">
              <a:buNone/>
            </a:pPr>
            <a:r>
              <a:rPr lang="en-US" dirty="0"/>
              <a:t>	            	</a:t>
            </a:r>
            <a:r>
              <a:rPr lang="en-US" dirty="0">
                <a:solidFill>
                  <a:srgbClr val="FF0000"/>
                </a:solidFill>
              </a:rPr>
              <a:t>Metastatic Cancer </a:t>
            </a:r>
            <a:r>
              <a:rPr lang="en-US" dirty="0"/>
              <a:t>– Cancer Cells that break off larger 							tumors and travel in the blood flow</a:t>
            </a:r>
          </a:p>
          <a:p>
            <a:pPr marL="1828800" lvl="4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FF0000"/>
                </a:solidFill>
              </a:rPr>
              <a:t>Vascular Disease</a:t>
            </a:r>
            <a:r>
              <a:rPr lang="en-US" sz="2400" dirty="0"/>
              <a:t> – Such as Myocardial Infarctions and PAD</a:t>
            </a:r>
          </a:p>
          <a:p>
            <a:pPr marL="1828800" lvl="4" indent="0">
              <a:buNone/>
            </a:pPr>
            <a:r>
              <a:rPr lang="en-US" sz="2400" dirty="0"/>
              <a:t>				-Mainly Caused by build up in vessels</a:t>
            </a:r>
          </a:p>
          <a:p>
            <a:pPr marL="1828800" lvl="4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FF0000"/>
                </a:solidFill>
              </a:rPr>
              <a:t>Sepsis</a:t>
            </a:r>
            <a:r>
              <a:rPr lang="en-US" sz="2400" dirty="0"/>
              <a:t> – Bacterial Infection of the Blood ; Potentially Deadly</a:t>
            </a:r>
          </a:p>
        </p:txBody>
      </p:sp>
      <p:pic>
        <p:nvPicPr>
          <p:cNvPr id="12" name="Picture 11" descr="A picture containing food, indoor, table, red&#10;&#10;Description automatically generated">
            <a:extLst>
              <a:ext uri="{FF2B5EF4-FFF2-40B4-BE49-F238E27FC236}">
                <a16:creationId xmlns:a16="http://schemas.microsoft.com/office/drawing/2014/main" id="{BAE6869F-9CD6-4D3E-8D4F-7819DC41D0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633542" y="5075681"/>
            <a:ext cx="2343151" cy="1475317"/>
          </a:xfrm>
          <a:prstGeom prst="rect">
            <a:avLst/>
          </a:prstGeom>
        </p:spPr>
      </p:pic>
      <p:pic>
        <p:nvPicPr>
          <p:cNvPr id="17" name="Picture 16" descr="A picture containing game, knife, remote&#10;&#10;Description automatically generated">
            <a:extLst>
              <a:ext uri="{FF2B5EF4-FFF2-40B4-BE49-F238E27FC236}">
                <a16:creationId xmlns:a16="http://schemas.microsoft.com/office/drawing/2014/main" id="{F443242A-948C-4DE5-8997-A5CF50A5845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t="22232" b="14524"/>
          <a:stretch/>
        </p:blipFill>
        <p:spPr>
          <a:xfrm>
            <a:off x="7530774" y="4957817"/>
            <a:ext cx="2670265" cy="171104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68719E0-F1F8-4D02-BC9A-74799AD957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960" y="2781445"/>
            <a:ext cx="1978931" cy="3527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8617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695B02-83DC-4C34-A926-BE137A632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87552"/>
            <a:ext cx="4485861" cy="1088136"/>
          </a:xfrm>
        </p:spPr>
        <p:txBody>
          <a:bodyPr anchor="b">
            <a:normAutofit/>
          </a:bodyPr>
          <a:lstStyle/>
          <a:p>
            <a:r>
              <a:rPr lang="en-US" sz="3400" dirty="0"/>
              <a:t>Background – Cancer Metastasis</a:t>
            </a: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7F1B0-9810-4DC3-B1A2-DABC15A370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125" y="2340864"/>
            <a:ext cx="5157927" cy="44256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700" dirty="0"/>
              <a:t>Cancer is a leading cause of high mortality and costly healthcare Worldwide </a:t>
            </a:r>
          </a:p>
          <a:p>
            <a:pPr>
              <a:lnSpc>
                <a:spcPct val="100000"/>
              </a:lnSpc>
            </a:pPr>
            <a:r>
              <a:rPr lang="en-US" sz="1700" dirty="0"/>
              <a:t>In the US alone, it is estimated that </a:t>
            </a:r>
            <a:r>
              <a:rPr lang="en-US" sz="1700" dirty="0">
                <a:solidFill>
                  <a:srgbClr val="FF0000"/>
                </a:solidFill>
              </a:rPr>
              <a:t>1,688,780 New Diagnoses</a:t>
            </a:r>
            <a:r>
              <a:rPr lang="en-US" sz="1700" dirty="0"/>
              <a:t> of Cancer, and </a:t>
            </a:r>
            <a:r>
              <a:rPr lang="en-US" sz="1700" dirty="0">
                <a:solidFill>
                  <a:srgbClr val="FF0000"/>
                </a:solidFill>
              </a:rPr>
              <a:t>600,920 Cancer Fatalities </a:t>
            </a:r>
            <a:r>
              <a:rPr lang="en-US" sz="1700" dirty="0"/>
              <a:t>occur each year (according to American Cancer Society[www.cancer.org] )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sz="1700" dirty="0"/>
              <a:t>This works out to ~5,000 New Cases per day 		    ~1,650 Deaths per day</a:t>
            </a:r>
          </a:p>
          <a:p>
            <a:pPr lvl="1">
              <a:lnSpc>
                <a:spcPct val="100000"/>
              </a:lnSpc>
            </a:pPr>
            <a:endParaRPr lang="en-US" sz="1700" dirty="0"/>
          </a:p>
          <a:p>
            <a:pPr lvl="1">
              <a:lnSpc>
                <a:spcPct val="100000"/>
              </a:lnSpc>
            </a:pPr>
            <a:r>
              <a:rPr lang="en-US" sz="1700" dirty="0"/>
              <a:t>Metastasis is the </a:t>
            </a:r>
            <a:r>
              <a:rPr lang="en-US" sz="1700" dirty="0">
                <a:solidFill>
                  <a:srgbClr val="FF0000"/>
                </a:solidFill>
              </a:rPr>
              <a:t>most dangerous </a:t>
            </a:r>
            <a:r>
              <a:rPr lang="en-US" sz="1700" dirty="0"/>
              <a:t>behavior of Tumors/Cancer</a:t>
            </a:r>
          </a:p>
          <a:p>
            <a:pPr lvl="2">
              <a:lnSpc>
                <a:spcPct val="100000"/>
              </a:lnSpc>
            </a:pPr>
            <a:r>
              <a:rPr lang="en-US" sz="1700" dirty="0"/>
              <a:t>Many tumors are not life threatening, but present risk of Metastasis to Brain, Heart, </a:t>
            </a:r>
            <a:r>
              <a:rPr lang="en-US" sz="1700" dirty="0" err="1"/>
              <a:t>etc</a:t>
            </a:r>
            <a:r>
              <a:rPr lang="en-US" sz="1700" dirty="0"/>
              <a:t> </a:t>
            </a:r>
          </a:p>
          <a:p>
            <a:pPr lvl="1">
              <a:lnSpc>
                <a:spcPct val="100000"/>
              </a:lnSpc>
            </a:pPr>
            <a:endParaRPr lang="en-US" sz="13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44BAEF-042B-4027-B8E4-A654E4C936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53" r="24143" b="-1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89575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65A9A-E997-49E1-A36B-A09D599ED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Background – Cancer Metastasis Cells Biology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C7539-C25B-4BAF-B1E5-7F8E852AA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007" y="1935526"/>
            <a:ext cx="11635991" cy="1493474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When Cancer becomes Metastatic</a:t>
            </a:r>
            <a:r>
              <a:rPr lang="en-US" dirty="0"/>
              <a:t>, Tumor cells enter the blood</a:t>
            </a:r>
          </a:p>
          <a:p>
            <a:pPr lvl="1"/>
            <a:r>
              <a:rPr lang="en-US" dirty="0"/>
              <a:t>Able to enter the blood by separating off a Primary Tumor</a:t>
            </a:r>
          </a:p>
          <a:p>
            <a:pPr lvl="1"/>
            <a:r>
              <a:rPr lang="en-US" dirty="0"/>
              <a:t>These cells are then known as Circulating Tumor Cells (CTC’s)</a:t>
            </a:r>
          </a:p>
          <a:p>
            <a:pPr lvl="2"/>
            <a:r>
              <a:rPr lang="en-US" dirty="0"/>
              <a:t>These cells then spread to other areas ; potentially taking root and a making a new tumor</a:t>
            </a:r>
          </a:p>
          <a:p>
            <a:pPr lvl="2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82AF1D3-F003-43C9-9360-499C2E220FE6}"/>
              </a:ext>
            </a:extLst>
          </p:cNvPr>
          <p:cNvSpPr txBox="1">
            <a:spLocks/>
          </p:cNvSpPr>
          <p:nvPr/>
        </p:nvSpPr>
        <p:spPr>
          <a:xfrm>
            <a:off x="556007" y="3356522"/>
            <a:ext cx="10816288" cy="12332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en-US" dirty="0"/>
              <a:t>By understanding properties of these CTC’s, blood tests may be performed to determine if a patient has cancer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79F83B4-B930-4200-A596-D854743E4A72}"/>
              </a:ext>
            </a:extLst>
          </p:cNvPr>
          <p:cNvSpPr txBox="1">
            <a:spLocks/>
          </p:cNvSpPr>
          <p:nvPr/>
        </p:nvSpPr>
        <p:spPr>
          <a:xfrm>
            <a:off x="556007" y="4443030"/>
            <a:ext cx="11635991" cy="186633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Simulating these CTC’s and the blood flow around them can aid in the development of these tests, thus hopefully aiding the overall understanding of </a:t>
            </a:r>
            <a:r>
              <a:rPr lang="en-US" dirty="0">
                <a:solidFill>
                  <a:srgbClr val="FF0000"/>
                </a:solidFill>
              </a:rPr>
              <a:t>Cancer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Metastasis and Development of Prevention and Detection Strategies. 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049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5D829-04E7-4288-BF0D-6E8228A4B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– Why Simulate Blood?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77161-F9A3-4125-833A-F654E2FBA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061464"/>
            <a:ext cx="11218672" cy="1179576"/>
          </a:xfrm>
        </p:spPr>
        <p:txBody>
          <a:bodyPr>
            <a:normAutofit fontScale="92500"/>
          </a:bodyPr>
          <a:lstStyle/>
          <a:p>
            <a:r>
              <a:rPr lang="en-US" dirty="0"/>
              <a:t>While making a model for any system an </a:t>
            </a:r>
            <a:r>
              <a:rPr lang="en-US" dirty="0">
                <a:solidFill>
                  <a:srgbClr val="FF0000"/>
                </a:solidFill>
              </a:rPr>
              <a:t>understanding is developed</a:t>
            </a:r>
          </a:p>
          <a:p>
            <a:pPr lvl="1"/>
            <a:r>
              <a:rPr lang="en-US" dirty="0"/>
              <a:t>This understanding may advance the knowledge of the field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C08A086-5267-4B4D-9DB5-E4E27CD98440}"/>
              </a:ext>
            </a:extLst>
          </p:cNvPr>
          <p:cNvSpPr txBox="1">
            <a:spLocks/>
          </p:cNvSpPr>
          <p:nvPr/>
        </p:nvSpPr>
        <p:spPr>
          <a:xfrm>
            <a:off x="566928" y="5312664"/>
            <a:ext cx="11218672" cy="1179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Computers are also becoming more powerful at such a rate that simulating Complex Biological Systems is becoming possible.</a:t>
            </a:r>
          </a:p>
        </p:txBody>
      </p:sp>
      <p:pic>
        <p:nvPicPr>
          <p:cNvPr id="10" name="Picture 9" descr="A person standing in a room&#10;&#10;Description automatically generated">
            <a:extLst>
              <a:ext uri="{FF2B5EF4-FFF2-40B4-BE49-F238E27FC236}">
                <a16:creationId xmlns:a16="http://schemas.microsoft.com/office/drawing/2014/main" id="{758C12BF-8C42-4069-B2E7-C7FDE84FA0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489893" y="2981596"/>
            <a:ext cx="3176927" cy="2119606"/>
          </a:xfrm>
          <a:prstGeom prst="rect">
            <a:avLst/>
          </a:prstGeom>
        </p:spPr>
      </p:pic>
      <p:pic>
        <p:nvPicPr>
          <p:cNvPr id="13" name="Picture 12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2FDF856B-21FC-46E4-B992-9465E499DE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719249" y="3256960"/>
            <a:ext cx="2876726" cy="1578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408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D7C3-D9AE-42A2-8D22-708203738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 – Why Simulate Blood?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3CBD4E-DC81-4940-ADCC-E37B1127B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396" y="2069650"/>
            <a:ext cx="11180005" cy="42397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 </a:t>
            </a:r>
            <a:r>
              <a:rPr lang="en-US" u="sng" dirty="0"/>
              <a:t>Studying  these diseases Virtually would be clearly beneficial:</a:t>
            </a:r>
          </a:p>
          <a:p>
            <a:pPr marL="0" indent="0">
              <a:buNone/>
            </a:pPr>
            <a:r>
              <a:rPr lang="en-US" dirty="0"/>
              <a:t>Pace of development may be improved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/>
              <a:t>- Treatments may take days or weeks for patients to respond.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/>
              <a:t>- Simulating has possibility of shortening this greatly</a:t>
            </a: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Avoids Human/Animal Testing</a:t>
            </a:r>
            <a:r>
              <a:rPr lang="en-US" sz="2000" dirty="0"/>
              <a:t>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/>
              <a:t>	- While Clinical Trials will likely always require Human and Animal Subjects, if 				many experiments can be performed Virtually this reduces the harm 				caused to these living beings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F4A2A2-AC8D-4B00-B31F-993342593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9013" y="2754650"/>
            <a:ext cx="3149601" cy="1984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368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23FE733-F95B-4DF6-AFC5-BEEB3577C4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080D120-BD54-46E1-BA37-82F5E808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3" y="633619"/>
            <a:ext cx="6852464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8104E5-88B8-471D-B15C-27EBF07A5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6" y="978408"/>
            <a:ext cx="6007608" cy="1106424"/>
          </a:xfrm>
        </p:spPr>
        <p:txBody>
          <a:bodyPr>
            <a:normAutofit/>
          </a:bodyPr>
          <a:lstStyle/>
          <a:p>
            <a:r>
              <a:rPr lang="en-US" sz="2800"/>
              <a:t>Background – Ubuntu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1D83946-74FA-498A-AC80-9926F041B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60D983-8B52-443A-8183-2A1DE0561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4" y="2121408"/>
            <a:ext cx="582472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FA221-BE58-4934-904A-531CC6CDD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565" y="2113261"/>
            <a:ext cx="6852464" cy="455605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/>
              <a:t>To Compile and Run LAMMPS the Ubuntu Operating System was used 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This is an Open Source “Shell” Operating System that is Run using a Linux Kernel and based on Debian ( see Ubuntu.com for more info ) </a:t>
            </a:r>
          </a:p>
          <a:p>
            <a:pPr lvl="1">
              <a:lnSpc>
                <a:spcPct val="100000"/>
              </a:lnSpc>
            </a:pPr>
            <a:endParaRPr lang="en-US" sz="2000" dirty="0"/>
          </a:p>
          <a:p>
            <a:pPr lvl="1">
              <a:lnSpc>
                <a:spcPct val="100000"/>
              </a:lnSpc>
            </a:pPr>
            <a:r>
              <a:rPr lang="en-US" sz="2000" dirty="0"/>
              <a:t>Is far less feature rich than Windows but is helpful due to its open source nature and simplicity</a:t>
            </a:r>
          </a:p>
          <a:p>
            <a:pPr lvl="2">
              <a:lnSpc>
                <a:spcPct val="100000"/>
              </a:lnSpc>
            </a:pPr>
            <a:r>
              <a:rPr lang="en-US" sz="1600" dirty="0"/>
              <a:t> Allows for easier software development</a:t>
            </a:r>
            <a:endParaRPr lang="en-US" sz="2000" dirty="0"/>
          </a:p>
          <a:p>
            <a:pPr lvl="1">
              <a:lnSpc>
                <a:spcPct val="100000"/>
              </a:lnSpc>
            </a:pPr>
            <a:r>
              <a:rPr lang="en-US" sz="2000" dirty="0"/>
              <a:t>In my case I ran it as  a “Shell”</a:t>
            </a:r>
          </a:p>
          <a:p>
            <a:pPr lvl="2">
              <a:lnSpc>
                <a:spcPct val="100000"/>
              </a:lnSpc>
            </a:pPr>
            <a:r>
              <a:rPr lang="en-US" dirty="0"/>
              <a:t>This means that Ubuntu ran alongside Windows</a:t>
            </a:r>
          </a:p>
          <a:p>
            <a:pPr lvl="2">
              <a:lnSpc>
                <a:spcPct val="100000"/>
              </a:lnSpc>
            </a:pPr>
            <a:endParaRPr lang="en-US" sz="1700" dirty="0"/>
          </a:p>
          <a:p>
            <a:pPr marL="914400" lvl="2" indent="0">
              <a:lnSpc>
                <a:spcPct val="100000"/>
              </a:lnSpc>
              <a:buNone/>
            </a:pPr>
            <a:endParaRPr lang="en-US" sz="1700" dirty="0"/>
          </a:p>
          <a:p>
            <a:pPr lvl="1">
              <a:lnSpc>
                <a:spcPct val="100000"/>
              </a:lnSpc>
            </a:pPr>
            <a:endParaRPr lang="en-US" sz="17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40A781-5564-496B-96A4-D330B4F72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0960" y="1006923"/>
            <a:ext cx="4233672" cy="19051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48F745-EE54-497D-94BC-7647EAD5DF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8326" y="3472468"/>
            <a:ext cx="4095383" cy="265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228459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2385</Words>
  <Application>Microsoft Office PowerPoint</Application>
  <PresentationFormat>Widescreen</PresentationFormat>
  <Paragraphs>335</Paragraphs>
  <Slides>26</Slides>
  <Notes>18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Avenir Next LT Pro</vt:lpstr>
      <vt:lpstr>Calibri</vt:lpstr>
      <vt:lpstr>AccentBoxVTI</vt:lpstr>
      <vt:lpstr>Modeling of Circulating Cancer Cells </vt:lpstr>
      <vt:lpstr>Introduction</vt:lpstr>
      <vt:lpstr>Background –Blood Biology </vt:lpstr>
      <vt:lpstr>Background – Why Simulate Blood?</vt:lpstr>
      <vt:lpstr>Background – Cancer Metastasis</vt:lpstr>
      <vt:lpstr>Background – Cancer Metastasis Cells Biology</vt:lpstr>
      <vt:lpstr>Background – Why Simulate Blood?</vt:lpstr>
      <vt:lpstr>Background – Why Simulate Blood?</vt:lpstr>
      <vt:lpstr>Background – Ubuntu </vt:lpstr>
      <vt:lpstr>Background – Python / PyCharm</vt:lpstr>
      <vt:lpstr>Background – Ovito – Open Visualization Tool</vt:lpstr>
      <vt:lpstr>How to Simulate – Program Choice </vt:lpstr>
      <vt:lpstr>Background – LAMMPS - Intro (Large-scale Atomic/Molecular Massively Parallel Simulator)</vt:lpstr>
      <vt:lpstr>LAMMPS –  Process Overview - Intro </vt:lpstr>
      <vt:lpstr>Background – Process Overview </vt:lpstr>
      <vt:lpstr>LAMMPS – Overview – Create Simulation</vt:lpstr>
      <vt:lpstr>LAMMPS – Create Data File </vt:lpstr>
      <vt:lpstr>PowerPoint Presentation</vt:lpstr>
      <vt:lpstr>LAMMPS – Create Input File </vt:lpstr>
      <vt:lpstr>LAMMPS – Important Input Parameters</vt:lpstr>
      <vt:lpstr>Running Simulation – JQ-Random </vt:lpstr>
      <vt:lpstr>Background – LAMMPS – Visualization (OVITO)</vt:lpstr>
      <vt:lpstr>RBC SIMULATION</vt:lpstr>
      <vt:lpstr>CANCER METASTASIS SIM</vt:lpstr>
      <vt:lpstr>Possible Future Developments </vt:lpstr>
      <vt:lpstr>References and Acknowledgements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Modeling of Circulating Cancer Cells</dc:title>
  <dc:creator>John Christopher Quinn</dc:creator>
  <cp:lastModifiedBy>John Christopher Quinn</cp:lastModifiedBy>
  <cp:revision>4</cp:revision>
  <dcterms:created xsi:type="dcterms:W3CDTF">2020-04-17T06:30:47Z</dcterms:created>
  <dcterms:modified xsi:type="dcterms:W3CDTF">2020-04-17T07:11:15Z</dcterms:modified>
</cp:coreProperties>
</file>